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4"/>
  </p:notesMasterIdLst>
  <p:sldIdLst>
    <p:sldId id="256" r:id="rId2"/>
    <p:sldId id="356" r:id="rId3"/>
    <p:sldId id="360" r:id="rId4"/>
    <p:sldId id="361" r:id="rId5"/>
    <p:sldId id="362" r:id="rId6"/>
    <p:sldId id="358" r:id="rId7"/>
    <p:sldId id="357" r:id="rId8"/>
    <p:sldId id="363" r:id="rId9"/>
    <p:sldId id="364" r:id="rId10"/>
    <p:sldId id="365" r:id="rId11"/>
    <p:sldId id="366" r:id="rId12"/>
    <p:sldId id="359" r:id="rId1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574" autoAdjust="0"/>
    <p:restoredTop sz="94660"/>
  </p:normalViewPr>
  <p:slideViewPr>
    <p:cSldViewPr snapToGrid="0">
      <p:cViewPr varScale="1">
        <p:scale>
          <a:sx n="73" d="100"/>
          <a:sy n="73" d="100"/>
        </p:scale>
        <p:origin x="312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88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DDCC5-B819-42A1-BCB9-720B6891B883}" type="datetimeFigureOut">
              <a:rPr lang="en-GB" smtClean="0"/>
              <a:t>31/03/2021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F92E7-ECAC-4B78-B972-9FC89AD220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127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00" y="6096000"/>
            <a:ext cx="22685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6732" y="6099976"/>
            <a:ext cx="1461206" cy="647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Felicity.profit@togethertraining.co.uk" TargetMode="External"/><Relationship Id="rId2" Type="http://schemas.openxmlformats.org/officeDocument/2006/relationships/hyperlink" Target="mailto:Pankajni.trivedi@togethertraining.co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ohn.mcmahon@togethertraining.co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martassessor.co.uk/LearnerDashboard/LearnerDashb" TargetMode="External"/><Relationship Id="rId2" Type="http://schemas.openxmlformats.org/officeDocument/2006/relationships/hyperlink" Target="http://www.smartassessor.co.uk/Accoun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martassessor.co.uk/LearnerDashboard/LearnerDashboard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1863496"/>
          </a:xfrm>
        </p:spPr>
        <p:txBody>
          <a:bodyPr>
            <a:normAutofit/>
          </a:bodyPr>
          <a:lstStyle/>
          <a:p>
            <a:pPr algn="ctr"/>
            <a:r>
              <a:rPr lang="en-GB" sz="4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20% Off the Job Hours</a:t>
            </a:r>
            <a:endParaRPr lang="en-GB" sz="49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dirty="0" smtClean="0"/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Tuesday 30/03/2021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2376" y="747032"/>
            <a:ext cx="2969623" cy="131445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77"/>
            <a:ext cx="2269856" cy="758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542585" y="2766646"/>
            <a:ext cx="230944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002060"/>
                </a:solidFill>
              </a:rPr>
              <a:t>Silvia Pinto</a:t>
            </a:r>
          </a:p>
          <a:p>
            <a:pPr algn="ctr"/>
            <a:r>
              <a:rPr lang="en-GB" sz="2400" b="1" dirty="0" smtClean="0">
                <a:solidFill>
                  <a:srgbClr val="002060"/>
                </a:solidFill>
              </a:rPr>
              <a:t>Apprenticeship Programme Officer </a:t>
            </a:r>
          </a:p>
          <a:p>
            <a:pPr algn="ctr"/>
            <a:endParaRPr lang="en-GB" sz="2400" b="1" dirty="0">
              <a:solidFill>
                <a:srgbClr val="002060"/>
              </a:solidFill>
            </a:endParaRPr>
          </a:p>
          <a:p>
            <a:pPr algn="ctr"/>
            <a:endParaRPr lang="en-GB" sz="2400" b="1" dirty="0" smtClean="0">
              <a:solidFill>
                <a:srgbClr val="002060"/>
              </a:solidFill>
            </a:endParaRPr>
          </a:p>
          <a:p>
            <a:pPr algn="ctr"/>
            <a:endParaRPr lang="en-GB" sz="2400" b="1" dirty="0" smtClean="0">
              <a:solidFill>
                <a:srgbClr val="002060"/>
              </a:solidFill>
            </a:endParaRPr>
          </a:p>
          <a:p>
            <a:pPr algn="ctr"/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70044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Commitment Statement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32104" y="1764695"/>
            <a:ext cx="7315200" cy="426501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52193" y="830317"/>
            <a:ext cx="72416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Below will be sent through DocuSign to your line manager / mentor to sign.  Once signed the signed copy will be sent to the apprentice to sign.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63288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Apprenticeship</a:t>
            </a:r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Agreement</a:t>
            </a:r>
            <a:endParaRPr lang="en-GB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79776" y="863600"/>
            <a:ext cx="7293124" cy="51212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25462" y="304800"/>
            <a:ext cx="69788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dirty="0">
                <a:solidFill>
                  <a:srgbClr val="BFBFBF">
                    <a:lumMod val="50000"/>
                  </a:srgbClr>
                </a:solidFill>
              </a:rPr>
              <a:t>Below will be sent through DocuSign to your </a:t>
            </a:r>
            <a:r>
              <a:rPr lang="en-GB" dirty="0" smtClean="0">
                <a:solidFill>
                  <a:srgbClr val="BFBFBF">
                    <a:lumMod val="50000"/>
                  </a:srgbClr>
                </a:solidFill>
              </a:rPr>
              <a:t>learning &amp; development manager  </a:t>
            </a:r>
            <a:r>
              <a:rPr lang="en-GB" dirty="0">
                <a:solidFill>
                  <a:srgbClr val="BFBFBF">
                    <a:lumMod val="50000"/>
                  </a:srgbClr>
                </a:solidFill>
              </a:rPr>
              <a:t>to sign.  Once signed the signed copy will be sent to the apprentice to sign.</a:t>
            </a:r>
          </a:p>
        </p:txBody>
      </p:sp>
    </p:spTree>
    <p:extLst>
      <p:ext uri="{BB962C8B-B14F-4D97-AF65-F5344CB8AC3E}">
        <p14:creationId xmlns:p14="http://schemas.microsoft.com/office/powerpoint/2010/main" val="473529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Questions &amp; Answers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Any concerns speak directly to your Learning Coach</a:t>
            </a:r>
          </a:p>
          <a:p>
            <a:r>
              <a:rPr lang="en-GB" dirty="0" smtClean="0">
                <a:solidFill>
                  <a:schemeClr val="tx1"/>
                </a:solidFill>
                <a:hlinkClick r:id="rId2"/>
              </a:rPr>
              <a:t>Pankajni.trivedi@togethertraining.co.uk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Felicity Profit – Delivery Manager</a:t>
            </a:r>
          </a:p>
          <a:p>
            <a:r>
              <a:rPr lang="en-GB" dirty="0">
                <a:solidFill>
                  <a:schemeClr val="tx1"/>
                </a:solidFill>
                <a:hlinkClick r:id="rId3"/>
              </a:rPr>
              <a:t>Felicity.profit@togethertraining.co.uk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John McMahon – Director</a:t>
            </a:r>
          </a:p>
          <a:p>
            <a:r>
              <a:rPr lang="en-GB" dirty="0">
                <a:solidFill>
                  <a:schemeClr val="tx1"/>
                </a:solidFill>
                <a:hlinkClick r:id="rId4"/>
              </a:rPr>
              <a:t>John.mcmahon@togethertraining.co.uk</a:t>
            </a: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58478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200" y="1123837"/>
            <a:ext cx="3034201" cy="4601183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 the difference is between off the job / on the job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 counts towards your off the job training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How to log into Smart Assessor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How to add OTJH to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mart Assessor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Matching activity types to descriptions on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mart Assessor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Off the job Calculations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Commitment Statements</a:t>
            </a:r>
          </a:p>
          <a:p>
            <a:r>
              <a:rPr lang="en-GB" sz="2400" smtClean="0">
                <a:latin typeface="Arial" panose="020B0604020202020204" pitchFamily="34" charset="0"/>
                <a:cs typeface="Arial" panose="020B0604020202020204" pitchFamily="34" charset="0"/>
              </a:rPr>
              <a:t>Apprenticeship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Agreements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989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off the job training?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40BAD2"/>
              </a:buClr>
            </a:pPr>
            <a:r>
              <a:rPr lang="en-GB" sz="2400" dirty="0">
                <a:solidFill>
                  <a:srgbClr val="000000">
                    <a:lumMod val="65000"/>
                    <a:lumOff val="3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 the job training is training received by the apprentice, during the apprentices paid hours, for the purpose of achieving  their apprenticeship</a:t>
            </a:r>
          </a:p>
          <a:p>
            <a:pPr marL="0" lvl="0" indent="0">
              <a:buClr>
                <a:srgbClr val="40BAD2"/>
              </a:buClr>
              <a:buNone/>
            </a:pPr>
            <a:endParaRPr lang="en-GB" sz="2400" dirty="0">
              <a:solidFill>
                <a:srgbClr val="000000">
                  <a:lumMod val="65000"/>
                  <a:lumOff val="3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40BAD2"/>
              </a:buClr>
            </a:pPr>
            <a:r>
              <a:rPr lang="en-GB" sz="2400" dirty="0">
                <a:solidFill>
                  <a:srgbClr val="000000">
                    <a:lumMod val="65000"/>
                    <a:lumOff val="3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 the job is a statutory requirement for an English apprenticeship</a:t>
            </a:r>
          </a:p>
          <a:p>
            <a:pPr marL="0" lvl="0" indent="0">
              <a:buClr>
                <a:srgbClr val="40BAD2"/>
              </a:buClr>
              <a:buNone/>
            </a:pPr>
            <a:endParaRPr lang="en-GB" sz="2400" dirty="0">
              <a:solidFill>
                <a:srgbClr val="000000">
                  <a:lumMod val="65000"/>
                  <a:lumOff val="3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40BAD2"/>
              </a:buClr>
            </a:pPr>
            <a:r>
              <a:rPr lang="en-GB" sz="2400" dirty="0">
                <a:solidFill>
                  <a:srgbClr val="000000">
                    <a:lumMod val="65000"/>
                    <a:lumOff val="3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 the job must be directly relevant to the apprenticeship framework or standard, teaching new </a:t>
            </a:r>
            <a:r>
              <a:rPr lang="en-GB" sz="2400" b="1" dirty="0">
                <a:solidFill>
                  <a:srgbClr val="000000">
                    <a:lumMod val="65000"/>
                    <a:lumOff val="3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KNOWLEDGE, SKILLS </a:t>
            </a:r>
            <a:r>
              <a:rPr lang="en-GB" sz="2400" dirty="0">
                <a:solidFill>
                  <a:srgbClr val="000000">
                    <a:lumMod val="65000"/>
                    <a:lumOff val="3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400" b="1" dirty="0">
                <a:solidFill>
                  <a:srgbClr val="000000">
                    <a:lumMod val="65000"/>
                    <a:lumOff val="3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BEHAVIOURS </a:t>
            </a:r>
            <a:r>
              <a:rPr lang="en-GB" sz="2400" dirty="0">
                <a:solidFill>
                  <a:srgbClr val="000000">
                    <a:lumMod val="65000"/>
                    <a:lumOff val="3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required to reach competence in the particular area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39594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</a:t>
            </a:r>
            <a:r>
              <a:rPr lang="en-GB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GB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job training?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</a:rPr>
              <a:t>By this we mean training that does </a:t>
            </a:r>
            <a:r>
              <a:rPr lang="en-GB" sz="2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</a:rPr>
              <a:t>NOT 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</a:rPr>
              <a:t>specifically link to the </a:t>
            </a:r>
            <a:r>
              <a:rPr lang="en-GB" sz="2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</a:rPr>
              <a:t>KNOWLEDGE, SKILLS 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</a:rPr>
              <a:t>and </a:t>
            </a:r>
            <a:r>
              <a:rPr lang="en-GB" sz="2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</a:rPr>
              <a:t>BEHAVIOUR 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</a:rPr>
              <a:t>of the apprenticeship. </a:t>
            </a:r>
            <a:endParaRPr lang="en-GB" sz="2400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endParaRPr lang="en-GB" sz="24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r>
              <a:rPr lang="en-GB" sz="2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</a:rPr>
              <a:t>on-the-job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en-GB" sz="2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</a:rPr>
              <a:t>training </a:t>
            </a:r>
            <a:r>
              <a:rPr lang="en-GB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</a:rPr>
              <a:t>is training received by the apprentice for the sole purpose of enabling the apprentice to perform the work for which they have been employed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33761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counts towards Off the Job Training?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40BAD2"/>
              </a:buClr>
            </a:pPr>
            <a:r>
              <a:rPr lang="en-GB" sz="2400" dirty="0">
                <a:solidFill>
                  <a:srgbClr val="000000">
                    <a:lumMod val="65000"/>
                    <a:lumOff val="3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Masterclasses</a:t>
            </a:r>
          </a:p>
          <a:p>
            <a:pPr lvl="0">
              <a:buClr>
                <a:srgbClr val="40BAD2"/>
              </a:buClr>
            </a:pPr>
            <a:r>
              <a:rPr lang="en-GB" sz="2400" dirty="0">
                <a:solidFill>
                  <a:srgbClr val="000000">
                    <a:lumMod val="65000"/>
                    <a:lumOff val="3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 study time could include the following:</a:t>
            </a:r>
          </a:p>
          <a:p>
            <a:pPr marL="0" lvl="0" indent="0">
              <a:buClr>
                <a:srgbClr val="40BAD2"/>
              </a:buClr>
              <a:buNone/>
            </a:pPr>
            <a:r>
              <a:rPr lang="en-GB" sz="2400" dirty="0">
                <a:solidFill>
                  <a:srgbClr val="000000">
                    <a:lumMod val="65000"/>
                    <a:lumOff val="3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Completing project work for their apprenticeship</a:t>
            </a:r>
          </a:p>
          <a:p>
            <a:pPr marL="0" lvl="0" indent="0">
              <a:buClr>
                <a:srgbClr val="40BAD2"/>
              </a:buClr>
              <a:buNone/>
            </a:pPr>
            <a:r>
              <a:rPr lang="en-GB" sz="2400" dirty="0">
                <a:solidFill>
                  <a:srgbClr val="000000">
                    <a:lumMod val="65000"/>
                    <a:lumOff val="3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Online learning</a:t>
            </a:r>
          </a:p>
          <a:p>
            <a:pPr marL="0" lvl="0" indent="0">
              <a:buClr>
                <a:srgbClr val="40BAD2"/>
              </a:buClr>
              <a:buNone/>
            </a:pPr>
            <a:r>
              <a:rPr lang="en-GB" sz="2400" dirty="0">
                <a:solidFill>
                  <a:srgbClr val="000000">
                    <a:lumMod val="65000"/>
                    <a:lumOff val="3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Completing workplace reflection diaries.  </a:t>
            </a:r>
            <a:endParaRPr lang="en-GB" sz="2400" dirty="0" smtClean="0">
              <a:solidFill>
                <a:srgbClr val="000000">
                  <a:lumMod val="65000"/>
                  <a:lumOff val="3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Clr>
                <a:srgbClr val="40BAD2"/>
              </a:buClr>
              <a:buNone/>
            </a:pPr>
            <a:r>
              <a:rPr lang="en-GB" sz="2400" dirty="0">
                <a:solidFill>
                  <a:srgbClr val="000000">
                    <a:lumMod val="65000"/>
                    <a:lumOff val="3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(These are </a:t>
            </a:r>
            <a:r>
              <a:rPr lang="en-GB" sz="2400" dirty="0">
                <a:solidFill>
                  <a:srgbClr val="000000">
                    <a:lumMod val="65000"/>
                    <a:lumOff val="3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great way to embed learning)</a:t>
            </a:r>
          </a:p>
          <a:p>
            <a:pPr lvl="0">
              <a:buClr>
                <a:srgbClr val="40BAD2"/>
              </a:buClr>
            </a:pPr>
            <a:r>
              <a:rPr lang="en-GB" sz="2400" dirty="0">
                <a:solidFill>
                  <a:srgbClr val="000000">
                    <a:lumMod val="65000"/>
                    <a:lumOff val="3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Shadowing L&amp;D manager</a:t>
            </a:r>
          </a:p>
          <a:p>
            <a:pPr lvl="0">
              <a:buClr>
                <a:srgbClr val="40BAD2"/>
              </a:buClr>
            </a:pPr>
            <a:r>
              <a:rPr lang="en-GB" sz="2400" dirty="0">
                <a:solidFill>
                  <a:srgbClr val="000000">
                    <a:lumMod val="65000"/>
                    <a:lumOff val="3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tasks e.g. to gain new knowledge of your industry</a:t>
            </a:r>
          </a:p>
          <a:p>
            <a:pPr lvl="0">
              <a:buClr>
                <a:srgbClr val="40BAD2"/>
              </a:buClr>
            </a:pPr>
            <a:r>
              <a:rPr lang="en-GB" sz="2400" dirty="0">
                <a:solidFill>
                  <a:srgbClr val="000000">
                    <a:lumMod val="65000"/>
                    <a:lumOff val="3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Preparation for assessments</a:t>
            </a:r>
          </a:p>
          <a:p>
            <a:pPr lvl="0">
              <a:buClr>
                <a:srgbClr val="40BAD2"/>
              </a:buClr>
            </a:pPr>
            <a:r>
              <a:rPr lang="en-GB" sz="2400" dirty="0">
                <a:solidFill>
                  <a:srgbClr val="000000">
                    <a:lumMod val="65000"/>
                    <a:lumOff val="3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with learning coach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72845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How are we going to document Off the Job Training?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/>
              <a:t>Smart Assessor</a:t>
            </a:r>
          </a:p>
          <a:p>
            <a:pPr marL="0" indent="0">
              <a:buNone/>
            </a:pPr>
            <a:r>
              <a:rPr lang="en-GB" sz="2400" dirty="0" smtClean="0">
                <a:hlinkClick r:id="rId2"/>
              </a:rPr>
              <a:t>http</a:t>
            </a:r>
            <a:r>
              <a:rPr lang="en-GB" sz="2400" dirty="0">
                <a:hlinkClick r:id="rId2"/>
              </a:rPr>
              <a:t>://www.smartassessor.co.uk/Account</a:t>
            </a:r>
            <a:endParaRPr lang="en-GB" sz="2400" dirty="0"/>
          </a:p>
          <a:p>
            <a:pPr marL="0" indent="0">
              <a:buNone/>
            </a:pPr>
            <a:r>
              <a:rPr lang="en-GB" sz="2400" dirty="0">
                <a:hlinkClick r:id="rId3"/>
              </a:rPr>
              <a:t>https://</a:t>
            </a:r>
            <a:r>
              <a:rPr lang="en-GB" sz="2400" dirty="0" smtClean="0">
                <a:hlinkClick r:id="rId3"/>
              </a:rPr>
              <a:t>www.smartassessor.co.uk/LearnerDashboard/LearnerDashb</a:t>
            </a:r>
            <a:r>
              <a:rPr lang="en-GB" sz="2400" dirty="0" smtClean="0">
                <a:hlinkClick r:id="rId4"/>
              </a:rPr>
              <a:t>oard</a:t>
            </a:r>
            <a:endParaRPr lang="en-GB" sz="2400" dirty="0" smtClean="0"/>
          </a:p>
          <a:p>
            <a:r>
              <a:rPr lang="en-GB" sz="2400" dirty="0" smtClean="0"/>
              <a:t>Email from Smart assessor requesting you follow the link to change your password and activate your account</a:t>
            </a:r>
          </a:p>
          <a:p>
            <a:r>
              <a:rPr lang="en-GB" sz="2400" dirty="0" smtClean="0"/>
              <a:t>Step by step on how to log activities in your time log</a:t>
            </a:r>
            <a:endParaRPr lang="en-GB" sz="24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05073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333527" cy="4601183"/>
          </a:xfrm>
        </p:spPr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Matching Activity types on Smart Assessor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674318"/>
              </p:ext>
            </p:extLst>
          </p:nvPr>
        </p:nvGraphicFramePr>
        <p:xfrm>
          <a:off x="2429691" y="757647"/>
          <a:ext cx="9091750" cy="5739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3726">
                  <a:extLst>
                    <a:ext uri="{9D8B030D-6E8A-4147-A177-3AD203B41FA5}">
                      <a16:colId xmlns:a16="http://schemas.microsoft.com/office/drawing/2014/main" val="3138752694"/>
                    </a:ext>
                  </a:extLst>
                </a:gridCol>
                <a:gridCol w="5408024">
                  <a:extLst>
                    <a:ext uri="{9D8B030D-6E8A-4147-A177-3AD203B41FA5}">
                      <a16:colId xmlns:a16="http://schemas.microsoft.com/office/drawing/2014/main" val="3465481454"/>
                    </a:ext>
                  </a:extLst>
                </a:gridCol>
              </a:tblGrid>
              <a:tr h="520622">
                <a:tc>
                  <a:txBody>
                    <a:bodyPr/>
                    <a:lstStyle/>
                    <a:p>
                      <a:r>
                        <a:rPr lang="en-GB" dirty="0" smtClean="0"/>
                        <a:t>Description on Smart</a:t>
                      </a:r>
                      <a:r>
                        <a:rPr lang="en-GB" baseline="0" dirty="0" smtClean="0"/>
                        <a:t> Assessor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Activity</a:t>
                      </a:r>
                      <a:r>
                        <a:rPr lang="en-GB" baseline="0" dirty="0" smtClean="0"/>
                        <a:t> type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596052"/>
                  </a:ext>
                </a:extLst>
              </a:tr>
              <a:tr h="625983">
                <a:tc>
                  <a:txBody>
                    <a:bodyPr/>
                    <a:lstStyle/>
                    <a:p>
                      <a:r>
                        <a:rPr lang="en-GB" dirty="0" smtClean="0"/>
                        <a:t>Traditional face-to-face session / Virtual Training Session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Masterclasses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589456"/>
                  </a:ext>
                </a:extLst>
              </a:tr>
              <a:tr h="1430818">
                <a:tc>
                  <a:txBody>
                    <a:bodyPr/>
                    <a:lstStyle/>
                    <a:p>
                      <a:r>
                        <a:rPr lang="en-GB" dirty="0" smtClean="0"/>
                        <a:t>Electronic or distant learning, or self-study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Individual study time could include the following:</a:t>
                      </a:r>
                    </a:p>
                    <a:p>
                      <a:r>
                        <a:rPr lang="en-GB" dirty="0" smtClean="0"/>
                        <a:t>•Completing project work for their apprenticeship</a:t>
                      </a:r>
                    </a:p>
                    <a:p>
                      <a:r>
                        <a:rPr lang="en-GB" dirty="0" smtClean="0"/>
                        <a:t>•Online learning</a:t>
                      </a:r>
                    </a:p>
                    <a:p>
                      <a:r>
                        <a:rPr lang="en-GB" dirty="0" smtClean="0"/>
                        <a:t>•Completing workplace reflection diaries.  (These are a great way to embed learning)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2648200"/>
                  </a:ext>
                </a:extLst>
              </a:tr>
              <a:tr h="357704">
                <a:tc>
                  <a:txBody>
                    <a:bodyPr/>
                    <a:lstStyle/>
                    <a:p>
                      <a:r>
                        <a:rPr lang="en-GB" dirty="0" smtClean="0"/>
                        <a:t>Coaching or mentoring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Shadowing L&amp;D manager / mentors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7674188"/>
                  </a:ext>
                </a:extLst>
              </a:tr>
              <a:tr h="6259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Guided learning with no trainer / assessor present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Research tasks e.g. to gain new knowledge of your industry against checklist below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0676223"/>
                  </a:ext>
                </a:extLst>
              </a:tr>
              <a:tr h="6259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Gaining technical</a:t>
                      </a:r>
                      <a:r>
                        <a:rPr lang="en-GB" baseline="0" dirty="0" smtClean="0"/>
                        <a:t> experience by doing my job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On the job training (work not attached to Knowledge,</a:t>
                      </a:r>
                      <a:r>
                        <a:rPr lang="en-GB" baseline="0" dirty="0" smtClean="0"/>
                        <a:t> skills and behaviour)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0088445"/>
                  </a:ext>
                </a:extLst>
              </a:tr>
              <a:tr h="625983">
                <a:tc>
                  <a:txBody>
                    <a:bodyPr/>
                    <a:lstStyle/>
                    <a:p>
                      <a:r>
                        <a:rPr lang="en-GB" dirty="0" smtClean="0"/>
                        <a:t>Electronic or distant learning, or self-study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Preparation for assessments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12348"/>
                  </a:ext>
                </a:extLst>
              </a:tr>
              <a:tr h="555759">
                <a:tc>
                  <a:txBody>
                    <a:bodyPr/>
                    <a:lstStyle/>
                    <a:p>
                      <a:r>
                        <a:rPr lang="en-GB" dirty="0" smtClean="0"/>
                        <a:t>Review / feedback / support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Meeting with learning coach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6112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76939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2060"/>
                </a:solidFill>
              </a:rPr>
              <a:t>Examples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t">
              <a:lnSpc>
                <a:spcPct val="10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</a:rPr>
              <a:t>Time spent with our IT department regarding how to better utilise our employee database system to get much better functionality out of it - began planning how to do this so that it will improve the entire business efficiency  (</a:t>
            </a:r>
            <a:r>
              <a:rPr lang="en-GB" b="1" i="1" dirty="0">
                <a:solidFill>
                  <a:srgbClr val="000000"/>
                </a:solidFill>
              </a:rPr>
              <a:t>Shadowing)</a:t>
            </a:r>
          </a:p>
          <a:p>
            <a:pPr marL="0" lvl="0" indent="0" fontAlgn="t">
              <a:lnSpc>
                <a:spcPct val="100000"/>
              </a:lnSpc>
              <a:spcBef>
                <a:spcPts val="0"/>
              </a:spcBef>
              <a:buClrTx/>
              <a:buNone/>
            </a:pPr>
            <a:endParaRPr lang="en-GB" dirty="0">
              <a:solidFill>
                <a:srgbClr val="000000"/>
              </a:solidFill>
            </a:endParaRPr>
          </a:p>
          <a:p>
            <a:pPr marL="342900" lvl="0" indent="-342900" fontAlgn="t">
              <a:lnSpc>
                <a:spcPct val="10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</a:rPr>
              <a:t>Time spent getting coached by my line manager so that I can ask any questions I have in order to carry out the proper performance of my job role. </a:t>
            </a:r>
            <a:r>
              <a:rPr lang="en-GB" b="1" dirty="0">
                <a:solidFill>
                  <a:srgbClr val="000000"/>
                </a:solidFill>
              </a:rPr>
              <a:t>(</a:t>
            </a:r>
            <a:r>
              <a:rPr lang="en-GB" b="1" i="1" dirty="0">
                <a:solidFill>
                  <a:srgbClr val="000000"/>
                </a:solidFill>
              </a:rPr>
              <a:t>Coaching &amp; Mentoring)</a:t>
            </a:r>
          </a:p>
          <a:p>
            <a:pPr marL="0" lvl="0" indent="0" fontAlgn="t">
              <a:lnSpc>
                <a:spcPct val="100000"/>
              </a:lnSpc>
              <a:spcBef>
                <a:spcPts val="0"/>
              </a:spcBef>
              <a:buClrTx/>
              <a:buNone/>
            </a:pPr>
            <a:endParaRPr lang="en-GB" dirty="0">
              <a:solidFill>
                <a:srgbClr val="000000"/>
              </a:solidFill>
            </a:endParaRPr>
          </a:p>
          <a:p>
            <a:pPr marL="342900" lvl="0" indent="-342900" fontAlgn="t">
              <a:lnSpc>
                <a:spcPct val="10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</a:rPr>
              <a:t>Got taught about how my responses on an insights questionnaire correlate to a personality colour and how that corresponds to how </a:t>
            </a:r>
            <a:r>
              <a:rPr lang="en-GB" dirty="0" err="1">
                <a:solidFill>
                  <a:srgbClr val="000000"/>
                </a:solidFill>
              </a:rPr>
              <a:t>i</a:t>
            </a:r>
            <a:r>
              <a:rPr lang="en-GB" dirty="0">
                <a:solidFill>
                  <a:srgbClr val="000000"/>
                </a:solidFill>
              </a:rPr>
              <a:t> behave and get on with people from different colours according to the colour wheel. Also briefly learnt about the 4 levels of listening  </a:t>
            </a:r>
            <a:r>
              <a:rPr lang="en-GB" b="1" i="1" dirty="0">
                <a:solidFill>
                  <a:srgbClr val="000000"/>
                </a:solidFill>
              </a:rPr>
              <a:t>(Traditional face-to-face session)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42715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 the job Calculation</a:t>
            </a: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4993" y="1929635"/>
            <a:ext cx="7229475" cy="41433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14648" y="1123837"/>
            <a:ext cx="6632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All apprentices will have received an off the job calculation in your welcome email</a:t>
            </a:r>
            <a:endParaRPr lang="en-GB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9358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</Template>
  <TotalTime>1516</TotalTime>
  <Words>666</Words>
  <Application>Microsoft Office PowerPoint</Application>
  <PresentationFormat>Widescreen</PresentationFormat>
  <Paragraphs>83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Corbel</vt:lpstr>
      <vt:lpstr>Wingdings 2</vt:lpstr>
      <vt:lpstr>BA</vt:lpstr>
      <vt:lpstr>20% Off the Job Hours</vt:lpstr>
      <vt:lpstr>Agenda</vt:lpstr>
      <vt:lpstr>What is off the job training?</vt:lpstr>
      <vt:lpstr>What is on the job training?</vt:lpstr>
      <vt:lpstr>What counts towards Off the Job Training?</vt:lpstr>
      <vt:lpstr>How are we going to document Off the Job Training?</vt:lpstr>
      <vt:lpstr>Matching Activity types on Smart Assessor</vt:lpstr>
      <vt:lpstr>Examples </vt:lpstr>
      <vt:lpstr>Off the job Calculation</vt:lpstr>
      <vt:lpstr>Commitment Statement</vt:lpstr>
      <vt:lpstr>Apprenticeship Agreement</vt:lpstr>
      <vt:lpstr>Questions &amp; 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Administration Level 3 Apprenticeship    Introduction  Organisations and how they work</dc:title>
  <dc:creator>Bev</dc:creator>
  <cp:lastModifiedBy>Silvia Pinto</cp:lastModifiedBy>
  <cp:revision>67</cp:revision>
  <cp:lastPrinted>2021-03-30T09:32:15Z</cp:lastPrinted>
  <dcterms:created xsi:type="dcterms:W3CDTF">2018-10-23T09:21:06Z</dcterms:created>
  <dcterms:modified xsi:type="dcterms:W3CDTF">2021-03-31T20:04:05Z</dcterms:modified>
</cp:coreProperties>
</file>